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6" r:id="rId3"/>
    <p:sldId id="278" r:id="rId4"/>
    <p:sldId id="257" r:id="rId5"/>
    <p:sldId id="273" r:id="rId6"/>
    <p:sldId id="276" r:id="rId7"/>
    <p:sldId id="272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6" r:id="rId24"/>
    <p:sldId id="295" r:id="rId25"/>
    <p:sldId id="297" r:id="rId26"/>
    <p:sldId id="298" r:id="rId27"/>
    <p:sldId id="299" r:id="rId28"/>
    <p:sldId id="300" r:id="rId29"/>
    <p:sldId id="301" r:id="rId30"/>
    <p:sldId id="302" r:id="rId31"/>
    <p:sldId id="304" r:id="rId32"/>
    <p:sldId id="305" r:id="rId33"/>
    <p:sldId id="306" r:id="rId34"/>
    <p:sldId id="258" r:id="rId35"/>
  </p:sldIdLst>
  <p:sldSz cx="9612313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027">
          <p15:clr>
            <a:srgbClr val="A4A3A4"/>
          </p15:clr>
        </p15:guide>
        <p15:guide id="3" pos="31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7E62"/>
    <a:srgbClr val="3A68A3"/>
    <a:srgbClr val="5B9BD5"/>
    <a:srgbClr val="6666FF"/>
    <a:srgbClr val="006699"/>
    <a:srgbClr val="009999"/>
    <a:srgbClr val="00CC99"/>
    <a:srgbClr val="47ACAD"/>
    <a:srgbClr val="F4D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35" autoAdjust="0"/>
    <p:restoredTop sz="72857"/>
  </p:normalViewPr>
  <p:slideViewPr>
    <p:cSldViewPr snapToGrid="0">
      <p:cViewPr>
        <p:scale>
          <a:sx n="93" d="100"/>
          <a:sy n="93" d="100"/>
        </p:scale>
        <p:origin x="144" y="368"/>
      </p:cViewPr>
      <p:guideLst>
        <p:guide orient="horz" pos="2041"/>
        <p:guide pos="3027"/>
        <p:guide pos="3127"/>
      </p:guideLst>
    </p:cSldViewPr>
  </p:slideViewPr>
  <p:outlineViewPr>
    <p:cViewPr>
      <p:scale>
        <a:sx n="33" d="100"/>
        <a:sy n="33" d="100"/>
      </p:scale>
      <p:origin x="0" y="-11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1DEBF-3E20-FB42-A0BB-C9B2E1743A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8837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E875E-3DD8-FE43-98CA-820440D2DE13}" type="datetimeFigureOut">
              <a:rPr kumimoji="1" lang="zh-CN" altLang="en-US" smtClean="0"/>
              <a:t>17/5/3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39825" y="1143000"/>
            <a:ext cx="4578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76E75-EDF0-B84E-8EDE-641CE53174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75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809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695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674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73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通过我们所学的知道，想要做出如上效果需要使用大量的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样式，那么我们使用表格标签将很轻松帮我达到效果，省去大量的代码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70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506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27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21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73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53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95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821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6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0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88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35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376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15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9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20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24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91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52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05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81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通过我们所学的知道，想要做出如上效果需要使用大量的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样式，那么我们使用表格标签将很轻松帮我达到效果，省去大量的代码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44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&lt;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tbody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&gt;&lt;/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tbody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可以默认生成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360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56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991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31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16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01502" y="1060502"/>
            <a:ext cx="7209011" cy="2256003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01502" y="3403506"/>
            <a:ext cx="7209011" cy="156450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8598" y="345001"/>
            <a:ext cx="2072591" cy="549150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0826" y="345001"/>
            <a:ext cx="6097622" cy="549150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3235" y="6050712"/>
            <a:ext cx="259041" cy="261734"/>
          </a:xfrm>
          <a:prstGeom prst="rect">
            <a:avLst/>
          </a:prstGeom>
        </p:spPr>
        <p:txBody>
          <a:bodyPr/>
          <a:lstStyle>
            <a:lvl1pPr defTabSz="864032"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65623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210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820" y="1615503"/>
            <a:ext cx="8290363" cy="2695504"/>
          </a:xfrm>
        </p:spPr>
        <p:txBody>
          <a:bodyPr anchor="b"/>
          <a:lstStyle>
            <a:lvl1pPr>
              <a:defRPr sz="56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5820" y="4336507"/>
            <a:ext cx="8290363" cy="1417502"/>
          </a:xfrm>
        </p:spPr>
        <p:txBody>
          <a:bodyPr/>
          <a:lstStyle>
            <a:lvl1pPr marL="0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0826" y="1725003"/>
            <a:ext cx="4085106" cy="41115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6083" y="1725003"/>
            <a:ext cx="4085106" cy="41115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345001"/>
            <a:ext cx="8290363" cy="12525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078" y="1588503"/>
            <a:ext cx="4066332" cy="77850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2078" y="2367004"/>
            <a:ext cx="4066332" cy="348150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66083" y="1588503"/>
            <a:ext cx="4086358" cy="77850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66083" y="2367004"/>
            <a:ext cx="4086358" cy="348150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432001"/>
            <a:ext cx="3100125" cy="151200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86358" y="933001"/>
            <a:ext cx="4866083" cy="4605007"/>
          </a:xfrm>
        </p:spPr>
        <p:txBody>
          <a:bodyPr/>
          <a:lstStyle>
            <a:lvl1pPr>
              <a:defRPr sz="3025"/>
            </a:lvl1pPr>
            <a:lvl2pPr>
              <a:defRPr sz="2645"/>
            </a:lvl2pPr>
            <a:lvl3pPr>
              <a:defRPr sz="2270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2078" y="1944003"/>
            <a:ext cx="3100125" cy="3601506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432001"/>
            <a:ext cx="3100125" cy="151200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86358" y="933001"/>
            <a:ext cx="4866083" cy="4605007"/>
          </a:xfrm>
        </p:spPr>
        <p:txBody>
          <a:bodyPr/>
          <a:lstStyle>
            <a:lvl1pPr marL="0" indent="0">
              <a:buNone/>
              <a:defRPr sz="3025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2078" y="1944003"/>
            <a:ext cx="3100125" cy="3601506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826" y="345001"/>
            <a:ext cx="8290363" cy="1252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826" y="1725003"/>
            <a:ext cx="8290363" cy="4111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826" y="6006009"/>
            <a:ext cx="2162703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83980" y="6006009"/>
            <a:ext cx="3244055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88485" y="6006009"/>
            <a:ext cx="2162703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00" indent="-215265" algn="l" defTabSz="8642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64770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7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661590" y="345170"/>
            <a:ext cx="8299960" cy="125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661590" y="1725849"/>
            <a:ext cx="8299960" cy="411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2509" y="6050672"/>
            <a:ext cx="259041" cy="26173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fld id="{86CB4B4D-7CA3-9044-876B-883B54F8677D}" type="slidenum">
              <a:rPr kern="0"/>
              <a:pPr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8815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/>
  <p:txStyles>
    <p:titleStyle>
      <a:lvl1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16008" marR="0" indent="-215373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87181" marR="0" indent="-254530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176395" marR="0" indent="-3110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26711" marR="0" indent="-3293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058727" marR="0" indent="-3293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187081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644510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101938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559366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85229" y="1630066"/>
            <a:ext cx="737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600" dirty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HTML</a:t>
            </a:r>
            <a:r>
              <a:rPr lang="zh-CN" altLang="en-US" sz="7600" dirty="0" smtClean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基础</a:t>
            </a:r>
          </a:p>
          <a:p>
            <a:r>
              <a:rPr lang="zh-CN" altLang="en-US" sz="4400" dirty="0" smtClean="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表格与表单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表格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86212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列合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并 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400" b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colspan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300" y="1689101"/>
            <a:ext cx="3987800" cy="4524315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&lt;table border="1" </a:t>
            </a:r>
            <a:r>
              <a:rPr kumimoji="1"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cellpadding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="0"&gt;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kumimoji="1"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&lt;td&gt;1&lt;/td&gt;</a:t>
            </a:r>
          </a:p>
          <a:p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td 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colspan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="2"&gt;2&lt;/td&gt;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&lt;td&gt;3&lt;/td&gt;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&lt;td&gt;4&lt;/td&gt;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&lt;/</a:t>
            </a:r>
            <a:r>
              <a:rPr kumimoji="1"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kumimoji="1"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&lt;td&gt;1&lt;/td&gt;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&lt;td&gt;2&lt;/td&gt;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&lt;td&gt;3&lt;/td&gt;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&lt;td&gt;4&lt;/td&gt;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&lt;td&gt;5&lt;/td&gt;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&lt;/</a:t>
            </a:r>
            <a:r>
              <a:rPr kumimoji="1"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&lt;/table&gt;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57800" y="4140200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注</a:t>
            </a:r>
            <a:r>
              <a:rPr lang="en-US" altLang="zh-CN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了列合并的单元格的所在行，需要注意单元格的个数</a:t>
            </a:r>
            <a:endParaRPr kumimoji="1" lang="zh-CN" altLang="en-US" sz="2000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0" y="2400300"/>
            <a:ext cx="3619499" cy="844550"/>
          </a:xfrm>
          <a:prstGeom prst="rect">
            <a:avLst/>
          </a:prstGeom>
          <a:effectLst/>
        </p:spPr>
      </p:pic>
      <p:sp>
        <p:nvSpPr>
          <p:cNvPr id="9" name="文本框 8"/>
          <p:cNvSpPr txBox="1"/>
          <p:nvPr/>
        </p:nvSpPr>
        <p:spPr>
          <a:xfrm>
            <a:off x="5829300" y="1689101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0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表格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常用样式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单元格中的内容在其水平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方向对其方式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table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设置样式     </a:t>
            </a:r>
            <a:r>
              <a:rPr kumimoji="1" lang="en-US" altLang="zh-CN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text-align:center</a:t>
            </a:r>
            <a:r>
              <a:rPr kumimoji="1" lang="en-US" altLang="zh-CN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/left/right</a:t>
            </a:r>
            <a:endParaRPr kumimoji="1"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单元格中的内容在其垂直方向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位置</a:t>
            </a:r>
          </a:p>
          <a:p>
            <a:endParaRPr kumimoji="1" lang="zh-CN" altLang="en-US" sz="28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td,th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设置样式      </a:t>
            </a:r>
            <a:r>
              <a:rPr lang="en-US" altLang="zh-CN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vertical-align:top</a:t>
            </a:r>
            <a:r>
              <a:rPr lang="en-US" altLang="zh-CN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/middle/bottom</a:t>
            </a:r>
            <a:r>
              <a:rPr lang="en-US" altLang="zh-CN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endParaRPr kumimoji="1" lang="zh-CN" altLang="en-US" sz="280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3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表格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宽高规则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默认内容撑开宽高</a:t>
            </a:r>
          </a:p>
          <a:p>
            <a:endParaRPr kumimoji="1" lang="zh-CN" altLang="en-US" sz="2000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设置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table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宽高时，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行列不设置宽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高时按照单元格内容所占大小自动分配</a:t>
            </a: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行列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设置宽高时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设置的行列，按照设置的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大小，其余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行列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宽高根据内容均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分剩余的大小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5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2564" y="2678939"/>
            <a:ext cx="6580682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表   单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07093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90079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为什么使用表单：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504" y="1726327"/>
            <a:ext cx="5029200" cy="415489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198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445474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form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标签常用属性</a:t>
            </a:r>
            <a:r>
              <a:rPr lang="zh-CN" altLang="en-US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action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6000" y="2273300"/>
            <a:ext cx="79375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action:</a:t>
            </a:r>
            <a:endParaRPr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规定当提交表单时向何处发送表单数据，提交的网址</a:t>
            </a:r>
          </a:p>
          <a:p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值：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提交的网址</a:t>
            </a:r>
          </a:p>
          <a:p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141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462305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form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标签常用属性</a:t>
            </a:r>
            <a:r>
              <a:rPr lang="zh-CN" altLang="en-US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--method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1099" y="1921101"/>
            <a:ext cx="7928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method:</a:t>
            </a:r>
            <a:endParaRPr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提交的请求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方式                       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值：</a:t>
            </a:r>
            <a:r>
              <a:rPr kumimoji="1" lang="en-US" altLang="zh-CN" sz="2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get/post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	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22701" y="3381474"/>
            <a:ext cx="4419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get</a:t>
            </a:r>
            <a:r>
              <a:rPr kumimoji="1"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请求</a:t>
            </a:r>
            <a:r>
              <a:rPr kumimoji="1"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kumimoji="1"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优点：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速度快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给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服务器造成的压力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小</a:t>
            </a: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缺点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保密性差 提交信息一目了然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对于传输的文件的大小有限制</a:t>
            </a:r>
            <a:r>
              <a:rPr kumimoji="1" lang="zh-CN" altLang="en-US" dirty="0" smtClean="0"/>
              <a:t>	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13701" y="3381473"/>
            <a:ext cx="4419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post</a:t>
            </a:r>
            <a:r>
              <a:rPr kumimoji="1"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请求</a:t>
            </a:r>
            <a:r>
              <a:rPr kumimoji="1"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kumimoji="1"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4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优点：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保密性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好 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可以上传比较大的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缺点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速度慢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对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服务器有一定压力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9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786161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0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form</a:t>
            </a:r>
            <a:r>
              <a:rPr lang="zh-CN" altLang="en-US" sz="20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标签常用属性</a:t>
            </a:r>
            <a:r>
              <a:rPr lang="zh-CN" altLang="en-US" sz="20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sz="20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action</a:t>
            </a:r>
            <a:endParaRPr sz="20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3600" y="1841500"/>
            <a:ext cx="79375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Microsoft YaHei" charset="0"/>
                <a:ea typeface="Microsoft YaHei" charset="0"/>
                <a:cs typeface="Microsoft YaHei" charset="0"/>
              </a:rPr>
              <a:t>enctype</a:t>
            </a:r>
            <a:r>
              <a:rPr lang="en-US" altLang="zh-CN" sz="2000" b="1" dirty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规定在发送表单数据之前如何对其进行编码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值：</a:t>
            </a:r>
          </a:p>
          <a:p>
            <a:r>
              <a:rPr lang="zh-CN" altLang="en-US" sz="2000" dirty="0" smtClean="0"/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en-US" altLang="zh-CN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application/x-www-form-</a:t>
            </a:r>
            <a:r>
              <a:rPr lang="en-US" altLang="zh-CN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urlencoded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发送前编码所有字符（默认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）</a:t>
            </a:r>
          </a:p>
          <a:p>
            <a:endParaRPr lang="zh-CN" altLang="en-US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en-US" altLang="zh-CN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multipart/form-data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不对字符编码。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在使用包含文件上传控件的表单时，必须使用该值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text/plain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空格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转换为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"+"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加号，但不对特殊字符编码。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	</a:t>
            </a:r>
          </a:p>
          <a:p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4271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3175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3600" y="1841500"/>
            <a:ext cx="7937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en-US" altLang="zh-CN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name</a:t>
            </a:r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0"/>
            <a:endParaRPr lang="zh-CN" altLang="en-US" sz="20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定义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input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元素的名称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作用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作为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提交给服务器的参数名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  <a:p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3600" y="3903603"/>
            <a:ext cx="7937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en-US" altLang="zh-CN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value:</a:t>
            </a:r>
            <a:endParaRPr lang="zh-CN" altLang="en-US" sz="20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0"/>
            <a:endParaRPr lang="zh-CN" altLang="en-US" sz="20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input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作用 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作为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提交给服务器的参数名对应的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值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  <a:p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309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8465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类型：                       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text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文本输入框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0000" y="2694369"/>
            <a:ext cx="4279324" cy="923330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action="" method=""&gt;</a:t>
            </a:r>
          </a:p>
          <a:p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文本框：</a:t>
            </a:r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type="text"&gt;</a:t>
            </a:r>
          </a:p>
          <a:p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rgbClr val="C57E6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0" y="4414351"/>
            <a:ext cx="4229354" cy="172878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762576" y="3940145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99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26504"/>
            <a:ext cx="1733848" cy="5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r>
              <a:rPr lang="zh-CN" altLang="en-US" sz="3200" b="0" kern="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重点回顾</a:t>
            </a:r>
            <a:endParaRPr sz="3200" b="0" kern="0" dirty="0"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Shape 135"/>
          <p:cNvSpPr txBox="1">
            <a:spLocks/>
          </p:cNvSpPr>
          <p:nvPr/>
        </p:nvSpPr>
        <p:spPr bwMode="auto">
          <a:xfrm>
            <a:off x="125636" y="1295871"/>
            <a:ext cx="1162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14" tIns="64657" rIns="129314" bIns="64657"/>
          <a:lstStyle>
            <a:lvl1pPr marL="765175" indent="-457200" defTabSz="350838">
              <a:lnSpc>
                <a:spcPct val="90000"/>
              </a:lnSpc>
              <a:spcBef>
                <a:spcPts val="1338"/>
              </a:spcBef>
              <a:buFont typeface="Arial" charset="0"/>
              <a:buChar char="•"/>
              <a:defRPr sz="37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647700" indent="-215900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31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0795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5113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9431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4003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8575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3147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7719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 smtClean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 smtClean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en-US" altLang="zh-CN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 smtClean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 smtClean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zh-CN" altLang="en-US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en-US" altLang="zh-CN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64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8465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类型：                       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text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文本输入框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lvl="0"/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2694369"/>
            <a:ext cx="8373200" cy="923330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method=""&gt;</a:t>
            </a:r>
          </a:p>
          <a:p>
            <a:r>
              <a:rPr lang="zh-CN" altLang="en-US" dirty="0" smtClean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	文本框</a:t>
            </a:r>
            <a:r>
              <a:rPr lang="zh-CN" altLang="en-US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type="text" placeholder="</a:t>
            </a:r>
            <a:r>
              <a:rPr lang="zh-CN" altLang="en-US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请输入</a:t>
            </a:r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..."&gt;</a:t>
            </a:r>
          </a:p>
          <a:p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rgbClr val="C57E6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67400" y="4140200"/>
            <a:ext cx="33655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placeholder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：该提示会在输入字段为空时显示，并会在字段获得焦点时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消失</a:t>
            </a:r>
            <a:endParaRPr lang="en-US" altLang="zh-CN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4534440"/>
            <a:ext cx="4627609" cy="11353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2576" y="3940145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46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2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8465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类型：                       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password(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密码框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2694369"/>
            <a:ext cx="8373200" cy="923330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method=""&gt;</a:t>
            </a:r>
          </a:p>
          <a:p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密码框：</a:t>
            </a:r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type="password" &gt;</a:t>
            </a:r>
          </a:p>
          <a:p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rgbClr val="C57E6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4516886"/>
            <a:ext cx="4785620" cy="15179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0000" y="4116776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3309" y="16209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31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476828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32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32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320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类型：                       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button(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按钮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2694369"/>
            <a:ext cx="8373200" cy="923330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method=""&gt;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	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按钮：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type="button" value="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按钮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76" y="4550793"/>
            <a:ext cx="3831500" cy="15107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2576" y="3940145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8465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类型：                       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checkbox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复选框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) 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2395201"/>
            <a:ext cx="8373200" cy="1477328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method=""&gt;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&lt;input type="checkbox" name="language" value="html"&gt;html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&lt;input type="checkbox" name="language" value="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&lt;input type="checkbox" name="language" value="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js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js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38" y="4826422"/>
            <a:ext cx="3835400" cy="114867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1200" y="4426312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7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8465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616802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类型：                        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radio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（单选框）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2347" y="2157323"/>
            <a:ext cx="8373200" cy="2308324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method=""&gt;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&lt;!-- checked="checked"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默认之开始为选中状态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--&gt;</a:t>
            </a: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男性：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&lt;input type="radio" checked="checked" name="sex" value="male" &gt;</a:t>
            </a: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女性：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&lt;input type="radio" name="sex" value="female" 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50" y="5016919"/>
            <a:ext cx="3123624" cy="12860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29213" y="4972050"/>
            <a:ext cx="312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注意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单选框的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name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值需要相同</a:t>
            </a:r>
            <a:endParaRPr kumimoji="1" lang="zh-CN" altLang="en-US" sz="2000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8540" y="4613505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0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8465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类型：                        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file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文件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) </a:t>
            </a:r>
            <a:r>
              <a:rPr kumimoji="1"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kumimoji="1" lang="zh-CN" altLang="en-US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2395201"/>
            <a:ext cx="8373200" cy="923330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method=""&gt;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上传文件：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type="file" 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4241861"/>
            <a:ext cx="5902034" cy="11176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2576" y="3837231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8465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类型：                        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reset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重置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kumimoji="1"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重置按钮会清除表单中的所有数据。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2961892"/>
            <a:ext cx="8373200" cy="923330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=“#”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method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=“”&gt;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&lt;input type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=“reset”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value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重置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”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	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form&gt;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4786129"/>
            <a:ext cx="3550300" cy="15121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6075" y="4237017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72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3175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--input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类型：                        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submit(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提交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) </a:t>
            </a:r>
            <a:endParaRPr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  <a:p>
            <a:r>
              <a:rPr kumimoji="1"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提交按钮用于向服务器发送表单数据。数据会发送到表单的 </a:t>
            </a:r>
            <a:r>
              <a:rPr kumimoji="1" lang="en-US" altLang="zh-CN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action </a:t>
            </a:r>
            <a:r>
              <a:rPr kumimoji="1" lang="zh-CN" altLang="en-US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属性中指定的页面</a:t>
            </a:r>
            <a:endParaRPr kumimoji="1" lang="zh-CN" altLang="en-US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3157538"/>
            <a:ext cx="8373200" cy="1200329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method="get"&gt;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Email: &lt;input type="text" name="email" /&gt;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&lt;input type="submit" /&gt;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5302234"/>
            <a:ext cx="5004593" cy="79414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9800" y="4902124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7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69908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label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定义</a:t>
            </a:r>
            <a:r>
              <a:rPr kumimoji="1" lang="en-US" altLang="zh-CN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kumimoji="1" lang="zh-CN" altLang="en-US" sz="20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input 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元素定义标注（标记</a:t>
            </a:r>
            <a:r>
              <a:rPr kumimoji="1"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）  绑定</a:t>
            </a:r>
            <a:r>
              <a:rPr kumimoji="1"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62576" y="2760575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如何绑定</a:t>
            </a:r>
            <a:r>
              <a:rPr kumimoji="1" lang="en-US" altLang="zh-CN" sz="20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kumimoji="1"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</a:p>
          <a:p>
            <a:r>
              <a:rPr kumimoji="1"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label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中的</a:t>
            </a:r>
            <a:r>
              <a:rPr kumimoji="1"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for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属性的值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，要和绑定的</a:t>
            </a:r>
            <a:r>
              <a:rPr kumimoji="1"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标签的</a:t>
            </a:r>
            <a:r>
              <a:rPr kumimoji="1"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值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相同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2576" y="3705050"/>
            <a:ext cx="7072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method=""&gt;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&lt;label for="male"&gt;Male&lt;/label&gt;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&lt;input type="radio" name="sex" id="male" /&gt;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&lt;label for="female"&gt;Female&lt;/label&gt;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&lt;input type="radio" name="sex" id="female" /&gt;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576" y="5695965"/>
            <a:ext cx="6252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当鼠标点中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label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标签时，绑定的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标签会被选中</a:t>
            </a:r>
          </a:p>
        </p:txBody>
      </p:sp>
    </p:spTree>
    <p:extLst>
      <p:ext uri="{BB962C8B-B14F-4D97-AF65-F5344CB8AC3E}">
        <p14:creationId xmlns:p14="http://schemas.microsoft.com/office/powerpoint/2010/main" val="10710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489973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select/option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793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定义</a:t>
            </a:r>
            <a:r>
              <a:rPr kumimoji="1" lang="en-US" altLang="zh-CN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kumimoji="1" lang="zh-CN" altLang="en-US" sz="20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select 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元素可创建单选或多选菜单。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0835" y="2937163"/>
            <a:ext cx="6830292" cy="230832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method=""&gt;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&lt;select name="city"&gt;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	&lt;option value="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dalian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大连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&lt;/option&gt;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	&lt;option value="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beijing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 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北京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&lt;/option&gt;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	&lt;option value="shanghai"&gt;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上海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&lt;/option&gt;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	&lt;option value="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shenzhen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深圳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&lt;/option&gt;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&lt;/select&gt;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96" y="2937163"/>
            <a:ext cx="1985078" cy="208433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88067" y="2161187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9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9525" y="2729865"/>
            <a:ext cx="1394460" cy="411480"/>
          </a:xfrm>
          <a:prstGeom prst="rect">
            <a:avLst/>
          </a:prstGeom>
          <a:solidFill>
            <a:srgbClr val="00999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42415" y="27527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第一节</a:t>
            </a:r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6035" y="3335655"/>
            <a:ext cx="1377950" cy="394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50670" y="33559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第二节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2415" y="39693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第章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42415" y="455803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第四章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838450" y="27298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表格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38450" y="33343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423205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表单可包含元素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--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textarea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0000" y="1792714"/>
            <a:ext cx="3588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定义</a:t>
            </a:r>
            <a:r>
              <a:rPr kumimoji="1" lang="en-US" altLang="zh-CN" sz="2000" b="1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kumimoji="1" lang="zh-CN" altLang="en-US" sz="2000" b="1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标签定义多行</a:t>
            </a:r>
            <a:r>
              <a:rPr kumimoji="1"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的文本输入</a:t>
            </a:r>
            <a:r>
              <a:rPr kumimoji="1"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控件</a:t>
            </a:r>
          </a:p>
          <a:p>
            <a:endParaRPr kumimoji="1" lang="zh-CN" altLang="en-US" sz="20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1167" y="2951017"/>
            <a:ext cx="7494470" cy="92333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action="#" method=""&gt;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textarea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name="" rows="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10”cols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="50"&gt;&lt;/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textarea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08539" y="1767428"/>
            <a:ext cx="44462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属性：</a:t>
            </a:r>
          </a:p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cols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规定文本区内的可见宽度。</a:t>
            </a:r>
            <a:endParaRPr kumimoji="1" lang="zh-CN" altLang="en-US" sz="2000" b="1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rows: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规定文本区内的可见行数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20" y="4387366"/>
            <a:ext cx="3545924" cy="192321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2576" y="3940145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5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2" grpId="0" animBg="1"/>
      <p:bldP spid="6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90079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表单默认样式重置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599501"/>
            <a:ext cx="824287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输入框有蓝色外边框 使用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outline:0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nb-NO" altLang="zh-CN" sz="2000" dirty="0">
                <a:latin typeface="Microsoft YaHei" charset="0"/>
                <a:ea typeface="Microsoft YaHei" charset="0"/>
                <a:cs typeface="Microsoft YaHei" charset="0"/>
              </a:rPr>
              <a:t>form</a:t>
            </a:r>
            <a:r>
              <a:rPr lang="zh-CN" altLang="nb-NO" sz="2000" dirty="0">
                <a:latin typeface="Microsoft YaHei" charset="0"/>
                <a:ea typeface="Microsoft YaHei" charset="0"/>
                <a:cs typeface="Microsoft YaHei" charset="0"/>
              </a:rPr>
              <a:t>｛</a:t>
            </a:r>
            <a:r>
              <a:rPr lang="nb-NO" altLang="zh-CN" sz="2000" dirty="0">
                <a:latin typeface="Microsoft YaHei" charset="0"/>
                <a:ea typeface="Microsoft YaHei" charset="0"/>
                <a:cs typeface="Microsoft YaHei" charset="0"/>
              </a:rPr>
              <a:t>margin</a:t>
            </a:r>
            <a:r>
              <a:rPr lang="zh-CN" altLang="nb-NO" sz="2000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nb-NO" altLang="zh-CN" sz="2000" dirty="0"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zh-CN" altLang="nb-NO" sz="2000" dirty="0">
                <a:latin typeface="Microsoft YaHei" charset="0"/>
                <a:ea typeface="Microsoft YaHei" charset="0"/>
                <a:cs typeface="Microsoft YaHei" charset="0"/>
              </a:rPr>
              <a:t>；</a:t>
            </a:r>
            <a:r>
              <a:rPr lang="zh-CN" altLang="nb-NO" sz="2000" dirty="0" smtClean="0">
                <a:latin typeface="Microsoft YaHei" charset="0"/>
                <a:ea typeface="Microsoft YaHei" charset="0"/>
                <a:cs typeface="Microsoft YaHei" charset="0"/>
              </a:rPr>
              <a:t>｝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｛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margin:0; padding:0;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｝</a:t>
            </a: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select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｛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margin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；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｝</a:t>
            </a: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textarea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｛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margin:0;padding:0;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textarea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{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resize:none;overflow:auto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;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outline:none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;}</a:t>
            </a: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resize:none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;”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是为了取消用户可以自动调节文本域大小的功能。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"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outline:none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;"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是为了取消当用户选中文本域时，出现的焦点框，</a:t>
            </a:r>
          </a:p>
        </p:txBody>
      </p:sp>
    </p:spTree>
    <p:extLst>
      <p:ext uri="{BB962C8B-B14F-4D97-AF65-F5344CB8AC3E}">
        <p14:creationId xmlns:p14="http://schemas.microsoft.com/office/powerpoint/2010/main" val="20707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36190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总结</a:t>
            </a:r>
            <a:r>
              <a:rPr lang="zh-CN" altLang="en-US" sz="240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sz="240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993456"/>
            <a:ext cx="82428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表单是网页与用户的交互工具，帮助我们来获得用户的反馈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等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,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用于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向服务器传输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数据</a:t>
            </a: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注意提交的网址的请求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方式</a:t>
            </a: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上传文件时，需要更改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form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enctype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的值为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multipart/form-data	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表单中的元素，需要设置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name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属性，保证表单中的数据可以传送的服务器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57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2200" y="2678939"/>
            <a:ext cx="7769546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表 </a:t>
            </a:r>
            <a:r>
              <a:rPr lang="zh-CN" altLang="en-US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   格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0677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152" y="1680479"/>
            <a:ext cx="7785100" cy="3721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表格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90079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为什么使用表格：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00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07372"/>
              </p:ext>
            </p:extLst>
          </p:nvPr>
        </p:nvGraphicFramePr>
        <p:xfrm>
          <a:off x="1424293" y="1831980"/>
          <a:ext cx="640821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105"/>
                <a:gridCol w="320410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标签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</a:rPr>
                        <a:t>作用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&lt;table&gt;&lt;/table&gt;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表格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&lt;caption&gt; &lt;/caption&gt; 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表格标题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&lt;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thead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&gt;&lt;/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thead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表格头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&lt;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tbody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&gt;&lt;/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tbody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表格主体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&lt;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tfoot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&gt;&lt;/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tfoot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表格尾部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&lt;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tr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&gt;&lt;/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tr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表格行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&lt;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th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&gt;&lt;/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th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&gt;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表头单元格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&lt;td&gt;&lt;/td&gt;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标准单元格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表格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为什么要使用盒模型："/>
          <p:cNvSpPr/>
          <p:nvPr/>
        </p:nvSpPr>
        <p:spPr>
          <a:xfrm>
            <a:off x="720000" y="1080000"/>
            <a:ext cx="92394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12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相关标签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表格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06750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table</a:t>
            </a:r>
            <a:r>
              <a:rPr lang="zh-CN" altLang="en-US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标签常用属性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41821"/>
              </p:ext>
            </p:extLst>
          </p:nvPr>
        </p:nvGraphicFramePr>
        <p:xfrm>
          <a:off x="1424293" y="2085980"/>
          <a:ext cx="6408210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105"/>
                <a:gridCol w="3204105"/>
              </a:tblGrid>
              <a:tr h="0">
                <a:tc>
                  <a:txBody>
                    <a:bodyPr/>
                    <a:lstStyle/>
                    <a:p>
                      <a:pPr marL="0" algn="l" defTabSz="864235" rtl="0" eaLnBrk="1" latinLnBrk="0" hangingPunct="1"/>
                      <a:r>
                        <a:rPr lang="zh-CN" altLang="en-US" sz="1800" b="0" kern="1200" dirty="0" smtClean="0">
                          <a:solidFill>
                            <a:schemeClr val="bg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属性</a:t>
                      </a:r>
                      <a:endParaRPr lang="zh-CN" altLang="en-US" sz="1800" b="0" kern="1200" dirty="0">
                        <a:solidFill>
                          <a:schemeClr val="bg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864235" rtl="0" eaLnBrk="1" latinLnBrk="0" hangingPunct="1"/>
                      <a:r>
                        <a:rPr lang="zh-CN" altLang="en-US" sz="1800" b="0" kern="1200" dirty="0" smtClean="0">
                          <a:solidFill>
                            <a:schemeClr val="bg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解释</a:t>
                      </a:r>
                      <a:endParaRPr lang="zh-CN" altLang="en-US" sz="1800" b="0" kern="1200" dirty="0">
                        <a:solidFill>
                          <a:schemeClr val="bg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864235" rtl="0" eaLnBrk="1" latinLnBrk="0" hangingPunct="1"/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border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864235" rtl="0" eaLnBrk="1" latinLnBrk="0" hangingPunct="1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规定表格边框的宽度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864235" rtl="0" eaLnBrk="1" latinLnBrk="0" hangingPunct="1"/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cellspacing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864235" rtl="0" eaLnBrk="1" latinLnBrk="0" hangingPunct="1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规定单元格之间的空白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864235" rtl="0" eaLnBrk="1" latinLnBrk="0" hangingPunct="1"/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cellpadding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864235" rtl="0" eaLnBrk="1" latinLnBrk="0" hangingPunct="1"/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规定单元边沿与其内容之间的空白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5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表格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2852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表格样式重置</a:t>
            </a:r>
          </a:p>
        </p:txBody>
      </p:sp>
      <p:sp>
        <p:nvSpPr>
          <p:cNvPr id="3" name="矩形 2"/>
          <p:cNvSpPr/>
          <p:nvPr/>
        </p:nvSpPr>
        <p:spPr>
          <a:xfrm>
            <a:off x="1121100" y="1840674"/>
            <a:ext cx="76165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1.table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标签样式重置</a:t>
            </a: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solidFill>
                  <a:srgbClr val="3A68A3"/>
                </a:solidFill>
              </a:rPr>
              <a:t>	</a:t>
            </a:r>
            <a:r>
              <a:rPr lang="en-US" altLang="zh-CN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border-collapse:collapse</a:t>
            </a:r>
            <a:endParaRPr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2. td 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th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标签</a:t>
            </a: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方式一：给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table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标签添加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 </a:t>
            </a:r>
            <a:r>
              <a:rPr lang="en-US" altLang="zh-CN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cellpadding:0</a:t>
            </a:r>
            <a:endParaRPr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方式二：给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td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th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标签添加样式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padding:0</a:t>
            </a:r>
            <a:endParaRPr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 smtClean="0">
                <a:solidFill>
                  <a:srgbClr val="3A68A3"/>
                </a:solidFill>
              </a:rPr>
              <a:t> 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87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表格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00357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行合并 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lang="en-US" altLang="zh-CN" sz="2400" b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rowspan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689101"/>
            <a:ext cx="3615460" cy="4524315"/>
          </a:xfrm>
          <a:prstGeom prst="rect">
            <a:avLst/>
          </a:prstGeom>
          <a:noFill/>
          <a:ln w="25400">
            <a:solidFill>
              <a:srgbClr val="3A68A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&lt;table border="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1”cellpadding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="0"&gt;</a:t>
            </a:r>
          </a:p>
          <a:p>
            <a:r>
              <a:rPr lang="ro-RO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&lt;tr&gt;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&lt;td&gt;1&lt;/td&gt;</a:t>
            </a: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</a:t>
            </a:r>
            <a:r>
              <a:rPr lang="en-US" altLang="zh-CN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td </a:t>
            </a:r>
            <a:r>
              <a:rPr lang="en-US" altLang="zh-CN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rowspan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="2"&gt;2&lt;/td&gt;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&lt;td&gt;3&lt;/td&gt;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&lt;td&gt;4&lt;/td&gt;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&lt;td&gt;5&lt;/td&gt;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ro-RO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&lt;tr&gt;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&lt;td&gt;1&lt;/td&gt;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&lt;td&gt;2&lt;/td&gt;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&lt;td&gt;3&lt;/td&gt;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&lt;td&gt;4&lt;/td&gt;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&lt;/table&gt;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45" y="2424545"/>
            <a:ext cx="3082674" cy="996950"/>
          </a:xfrm>
          <a:prstGeom prst="rect">
            <a:avLst/>
          </a:prstGeom>
          <a:effectLst/>
        </p:spPr>
      </p:pic>
      <p:sp>
        <p:nvSpPr>
          <p:cNvPr id="10" name="文本框 9"/>
          <p:cNvSpPr txBox="1"/>
          <p:nvPr/>
        </p:nvSpPr>
        <p:spPr>
          <a:xfrm>
            <a:off x="5257800" y="4140200"/>
            <a:ext cx="401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注：使用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了行合并的单元格的所在行，下面的行需要注意单元格的个数</a:t>
            </a:r>
            <a:endParaRPr kumimoji="1" lang="zh-CN" altLang="en-US" sz="2000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65745" y="1801091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7560</TotalTime>
  <Words>1358</Words>
  <Application>Microsoft Macintosh PowerPoint</Application>
  <PresentationFormat>自定义</PresentationFormat>
  <Paragraphs>370</Paragraphs>
  <Slides>33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Calibri</vt:lpstr>
      <vt:lpstr>Calibri Light</vt:lpstr>
      <vt:lpstr>Helvetica</vt:lpstr>
      <vt:lpstr>Microsoft YaHei</vt:lpstr>
      <vt:lpstr>STHeiti Light</vt:lpstr>
      <vt:lpstr>STKaiti</vt:lpstr>
      <vt:lpstr>Wingdings</vt:lpstr>
      <vt:lpstr>Yuanti SC Regular</vt:lpstr>
      <vt:lpstr>汉仪大宋简</vt:lpstr>
      <vt:lpstr>宋体</vt:lpstr>
      <vt:lpstr>微软雅黑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Microsoft Office 用户</cp:lastModifiedBy>
  <cp:revision>87</cp:revision>
  <dcterms:created xsi:type="dcterms:W3CDTF">2015-12-25T06:43:00Z</dcterms:created>
  <dcterms:modified xsi:type="dcterms:W3CDTF">2017-05-03T07:30:26Z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